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81" r:id="rId5"/>
    <p:sldId id="1444" r:id="rId6"/>
    <p:sldId id="1268" r:id="rId7"/>
    <p:sldId id="1269" r:id="rId8"/>
    <p:sldId id="1270" r:id="rId9"/>
    <p:sldId id="1271" r:id="rId10"/>
    <p:sldId id="1272" r:id="rId11"/>
    <p:sldId id="1277" r:id="rId12"/>
    <p:sldId id="1273" r:id="rId13"/>
    <p:sldId id="1445" r:id="rId14"/>
    <p:sldId id="1447" r:id="rId15"/>
    <p:sldId id="1448" r:id="rId16"/>
    <p:sldId id="1449" r:id="rId17"/>
    <p:sldId id="1450" r:id="rId18"/>
    <p:sldId id="1463" r:id="rId19"/>
    <p:sldId id="1451" r:id="rId20"/>
    <p:sldId id="1452" r:id="rId21"/>
    <p:sldId id="1453" r:id="rId22"/>
    <p:sldId id="1454" r:id="rId23"/>
    <p:sldId id="1455" r:id="rId24"/>
    <p:sldId id="1456" r:id="rId25"/>
    <p:sldId id="1457" r:id="rId26"/>
    <p:sldId id="1458" r:id="rId27"/>
    <p:sldId id="1459" r:id="rId28"/>
    <p:sldId id="1460" r:id="rId29"/>
    <p:sldId id="1461" r:id="rId30"/>
    <p:sldId id="1462" r:id="rId31"/>
    <p:sldId id="1275" r:id="rId32"/>
    <p:sldId id="1276" r:id="rId33"/>
    <p:sldId id="1278" r:id="rId34"/>
    <p:sldId id="1305" r:id="rId35"/>
    <p:sldId id="1279" r:id="rId36"/>
    <p:sldId id="1280" r:id="rId37"/>
    <p:sldId id="1281" r:id="rId38"/>
    <p:sldId id="1282" r:id="rId39"/>
    <p:sldId id="1283" r:id="rId40"/>
    <p:sldId id="1285" r:id="rId41"/>
    <p:sldId id="1284" r:id="rId42"/>
    <p:sldId id="1286" r:id="rId43"/>
    <p:sldId id="1287" r:id="rId44"/>
    <p:sldId id="1288" r:id="rId45"/>
    <p:sldId id="1289" r:id="rId46"/>
    <p:sldId id="1290" r:id="rId47"/>
    <p:sldId id="1291" r:id="rId48"/>
    <p:sldId id="1292" r:id="rId49"/>
    <p:sldId id="1302" r:id="rId50"/>
    <p:sldId id="1303" r:id="rId51"/>
    <p:sldId id="1293" r:id="rId52"/>
    <p:sldId id="1304" r:id="rId53"/>
    <p:sldId id="1295" r:id="rId54"/>
    <p:sldId id="1296" r:id="rId55"/>
    <p:sldId id="1297" r:id="rId56"/>
    <p:sldId id="1301" r:id="rId57"/>
    <p:sldId id="1306" r:id="rId58"/>
    <p:sldId id="1307" r:id="rId59"/>
    <p:sldId id="1308" r:id="rId60"/>
    <p:sldId id="1309" r:id="rId61"/>
    <p:sldId id="1318" r:id="rId62"/>
    <p:sldId id="1312" r:id="rId63"/>
    <p:sldId id="1313" r:id="rId64"/>
    <p:sldId id="1314" r:id="rId65"/>
    <p:sldId id="1315" r:id="rId66"/>
    <p:sldId id="1316" r:id="rId67"/>
    <p:sldId id="1317" r:id="rId68"/>
    <p:sldId id="771" r:id="rId69"/>
  </p:sldIdLst>
  <p:sldSz cx="9144000" cy="6858000" type="screen4x3"/>
  <p:notesSz cx="6858000" cy="9926638"/>
  <p:custDataLst>
    <p:tags r:id="rId72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tur Iwanick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EFFF"/>
    <a:srgbClr val="EBFFFF"/>
    <a:srgbClr val="D1FFFF"/>
    <a:srgbClr val="FFD300"/>
    <a:srgbClr val="B9C4CA"/>
    <a:srgbClr val="90989E"/>
    <a:srgbClr val="4F5251"/>
    <a:srgbClr val="3F050D"/>
    <a:srgbClr val="5C0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66" autoAdjust="0"/>
    <p:restoredTop sz="85449" autoAdjust="0"/>
  </p:normalViewPr>
  <p:slideViewPr>
    <p:cSldViewPr>
      <p:cViewPr varScale="1">
        <p:scale>
          <a:sx n="59" d="100"/>
          <a:sy n="59" d="100"/>
        </p:scale>
        <p:origin x="1238" y="67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1319-7756-4DDA-B44D-10C9C9072268}" type="datetimeFigureOut">
              <a:rPr lang="en-GB" smtClean="0"/>
              <a:t>02/11/2015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BCB0A-237B-4F78-9BEC-1AF8CC59E6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514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D1E4A21-066F-4EC3-837D-2DEDF384F560}" type="datetimeFigureOut">
              <a:rPr lang="fr-FR"/>
              <a:pPr>
                <a:defRPr/>
              </a:pPr>
              <a:t>02/11/2015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DF7D87-55F9-4FC4-8E4C-52E30D31F42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0906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166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81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856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60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55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360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928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12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709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955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39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789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833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772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765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885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62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03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030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224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69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3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583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539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864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161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620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632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787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038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815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38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82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088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746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042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79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23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11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55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081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75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25413" y="-171450"/>
            <a:ext cx="9280526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4213" y="5878513"/>
            <a:ext cx="24479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01284" y="1687556"/>
            <a:ext cx="7772400" cy="147002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01284" y="3402496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23880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A1299FCA-C490-4C43-AA02-A6096FBC69E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2568207-DF40-45BA-9340-2AA41162000B}" type="datetime1">
              <a:rPr lang="fr-FR" smtClean="0"/>
              <a:t>02/11/2015</a:t>
            </a:fld>
            <a:endParaRPr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 l="18262" r="10397" b="48524"/>
          <a:stretch>
            <a:fillRect/>
          </a:stretch>
        </p:blipFill>
        <p:spPr bwMode="auto">
          <a:xfrm>
            <a:off x="0" y="4763"/>
            <a:ext cx="91440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</p:spPr>
        <p:txBody>
          <a:bodyPr anchor="t">
            <a:normAutofit/>
          </a:bodyPr>
          <a:lstStyle>
            <a:lvl1pPr algn="l">
              <a:defRPr sz="4000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022F87-24B0-41D2-B4A9-5E30A9FEDC5E}" type="datetime1">
              <a:rPr lang="fr-FR" smtClean="0"/>
              <a:t>02/11/2015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5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8DEED-829C-47B1-842D-CFFF7E5C2B9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E00B44-21EA-424A-B693-978D28021F12}" type="datetime1">
              <a:rPr lang="fr-FR" smtClean="0"/>
              <a:t>02/11/2015</a:t>
            </a:fld>
            <a:endParaRPr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BB716-59AC-4EF3-AEB3-49E4EB5AB54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401205D-2679-4020-88FF-E8612624913F}" type="datetime1">
              <a:rPr lang="fr-FR" smtClean="0"/>
              <a:t>02/11/2015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CAC99-D251-492F-A5C4-CBA2A51F90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0C96C79-13EE-440E-B22E-96ACF3742C48}" type="datetime1">
              <a:rPr lang="fr-FR" smtClean="0"/>
              <a:t>02/11/2015</a:t>
            </a:fld>
            <a:endParaRPr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0756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2874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8538" y="677863"/>
            <a:ext cx="544512" cy="198437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D75FE3-EB8E-445B-A0EB-C8D8B6CA3C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pic>
        <p:nvPicPr>
          <p:cNvPr id="1029" name="Picture 3" descr="D:\Le sel en +\Realisations\TBWA\120117 Microelectronics\ST_Bloc marque_Qi_V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5425" y="6235700"/>
            <a:ext cx="6683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3438" y="6546850"/>
            <a:ext cx="3414712" cy="1222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72450" y="6546850"/>
            <a:ext cx="519113" cy="12223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2BBB00E-EBE6-4289-8AB9-08154220DD7E}" type="datetime1">
              <a:rPr lang="fr-FR" smtClean="0"/>
              <a:t>02/11/2015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7800" indent="-177800" algn="l" rtl="0" eaLnBrk="1" fontAlgn="base" hangingPunct="1">
        <a:spcBef>
          <a:spcPts val="18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kern="1200">
          <a:solidFill>
            <a:srgbClr val="002152"/>
          </a:solidFill>
          <a:latin typeface="Arial" pitchFamily="34" charset="0"/>
          <a:ea typeface="+mn-ea"/>
          <a:cs typeface="Arial" pitchFamily="34" charset="0"/>
        </a:defRPr>
      </a:lvl1pPr>
      <a:lvl2pPr marL="533400" indent="-177800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rgbClr val="002152"/>
        </a:buClr>
        <a:buFont typeface="Arial" charset="0"/>
        <a:buChar char="•"/>
        <a:defRPr sz="16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901700" indent="-177800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400" kern="1200">
          <a:solidFill>
            <a:srgbClr val="9C9E9F"/>
          </a:solidFill>
          <a:latin typeface="Arial" pitchFamily="34" charset="0"/>
          <a:ea typeface="+mn-ea"/>
          <a:cs typeface="Arial" pitchFamily="34" charset="0"/>
        </a:defRPr>
      </a:lvl3pPr>
      <a:lvl4pPr marL="1527175" indent="-155575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200" kern="1200">
          <a:solidFill>
            <a:srgbClr val="5F5F5F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137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137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137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STM32 Dist.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701284" y="340249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1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Micro104</a:t>
            </a:r>
            <a:endParaRPr lang="en-US" dirty="0" smtClean="0"/>
          </a:p>
        </p:txBody>
      </p:sp>
      <p:pic>
        <p:nvPicPr>
          <p:cNvPr id="7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92696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CubeMX and OpenSTM32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53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new Nucleo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862322"/>
          </a:xfrm>
        </p:spPr>
        <p:txBody>
          <a:bodyPr/>
          <a:lstStyle/>
          <a:p>
            <a:r>
              <a:rPr lang="en-US" dirty="0" smtClean="0"/>
              <a:t>Open SW4STM32 (System workbench for STM32)</a:t>
            </a:r>
          </a:p>
          <a:p>
            <a:r>
              <a:rPr lang="en-US" dirty="0" smtClean="0"/>
              <a:t>Select the workspace path</a:t>
            </a:r>
          </a:p>
          <a:p>
            <a:r>
              <a:rPr lang="en-US" dirty="0" smtClean="0"/>
              <a:t>I select location of my project generated by </a:t>
            </a:r>
            <a:r>
              <a:rPr lang="en-US" dirty="0" err="1" smtClean="0"/>
              <a:t>CubeMX</a:t>
            </a:r>
            <a:endParaRPr lang="en-US" dirty="0" smtClean="0"/>
          </a:p>
          <a:p>
            <a:r>
              <a:rPr lang="en-US" dirty="0" smtClean="0"/>
              <a:t>But it depends on personal preference and Eclipse knowledge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1259632"/>
            <a:ext cx="905001" cy="9335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212" y="3789040"/>
            <a:ext cx="6001588" cy="27721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742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start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323439"/>
          </a:xfrm>
        </p:spPr>
        <p:txBody>
          <a:bodyPr/>
          <a:lstStyle/>
          <a:p>
            <a:r>
              <a:rPr lang="en-US" dirty="0" smtClean="0"/>
              <a:t>Close the welcome panel</a:t>
            </a:r>
          </a:p>
          <a:p>
            <a:r>
              <a:rPr lang="en-US" dirty="0" smtClean="0"/>
              <a:t>Then the Project explorer and code browser </a:t>
            </a:r>
            <a:r>
              <a:rPr lang="en-US" dirty="0"/>
              <a:t>window will be maximized </a:t>
            </a:r>
            <a:endParaRPr lang="en-GB" dirty="0"/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364697"/>
            <a:ext cx="5616624" cy="4493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5245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Import project 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554545"/>
          </a:xfrm>
        </p:spPr>
        <p:txBody>
          <a:bodyPr/>
          <a:lstStyle/>
          <a:p>
            <a:r>
              <a:rPr lang="en-US" dirty="0" smtClean="0"/>
              <a:t>Menu&gt;File&gt;Import…</a:t>
            </a:r>
          </a:p>
          <a:p>
            <a:r>
              <a:rPr lang="en-US" dirty="0" smtClean="0"/>
              <a:t>Select Existing Project into</a:t>
            </a:r>
            <a:br>
              <a:rPr lang="en-US" dirty="0" smtClean="0"/>
            </a:br>
            <a:r>
              <a:rPr lang="en-US" dirty="0" smtClean="0"/>
              <a:t>Workspace</a:t>
            </a:r>
          </a:p>
          <a:p>
            <a:r>
              <a:rPr lang="en-US" dirty="0" smtClean="0"/>
              <a:t>Next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82" y="1484784"/>
            <a:ext cx="5001323" cy="52394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4499992" y="3327985"/>
            <a:ext cx="2592288" cy="173023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156176" y="6237312"/>
            <a:ext cx="936104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1128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98" y="1256303"/>
            <a:ext cx="4296706" cy="55570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Import </a:t>
            </a:r>
            <a:r>
              <a:rPr lang="en-US" dirty="0" smtClean="0"/>
              <a:t>project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093428"/>
          </a:xfrm>
        </p:spPr>
        <p:txBody>
          <a:bodyPr/>
          <a:lstStyle/>
          <a:p>
            <a:r>
              <a:rPr lang="en-US" dirty="0" smtClean="0"/>
              <a:t>Use Select root directory</a:t>
            </a:r>
          </a:p>
          <a:p>
            <a:r>
              <a:rPr lang="en-US" dirty="0" smtClean="0"/>
              <a:t>Browse for directory position</a:t>
            </a:r>
          </a:p>
          <a:p>
            <a:r>
              <a:rPr lang="en-US" dirty="0" smtClean="0"/>
              <a:t>In my case I search for </a:t>
            </a:r>
            <a:br>
              <a:rPr lang="en-US" dirty="0" smtClean="0"/>
            </a:br>
            <a:r>
              <a:rPr lang="en-US" dirty="0" err="1" smtClean="0"/>
              <a:t>GPIO_Test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IDE warns us that directory is </a:t>
            </a:r>
            <a:br>
              <a:rPr lang="en-US" dirty="0" smtClean="0"/>
            </a:br>
            <a:r>
              <a:rPr lang="en-US" dirty="0" smtClean="0"/>
              <a:t>already in workspace (ignore)</a:t>
            </a:r>
          </a:p>
          <a:p>
            <a:r>
              <a:rPr lang="en-US" dirty="0" smtClean="0"/>
              <a:t>Next</a:t>
            </a:r>
          </a:p>
          <a:p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4860032" y="2146981"/>
            <a:ext cx="4176464" cy="25232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7380312" y="6381328"/>
            <a:ext cx="792088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877798" y="1700808"/>
            <a:ext cx="3222594" cy="373976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8259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41659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DAC setup and start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Create the wave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1988840"/>
            <a:ext cx="8856984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hdac,DAC_CHANNEL_2);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5" name="Rectangle 4"/>
          <p:cNvSpPr/>
          <p:nvPr/>
        </p:nvSpPr>
        <p:spPr>
          <a:xfrm>
            <a:off x="179512" y="3192065"/>
            <a:ext cx="8856984" cy="310854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&gt;4095)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=0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1124823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Modify project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323439"/>
          </a:xfrm>
        </p:spPr>
        <p:txBody>
          <a:bodyPr/>
          <a:lstStyle/>
          <a:p>
            <a:r>
              <a:rPr lang="en-US" dirty="0" smtClean="0"/>
              <a:t>Now </a:t>
            </a:r>
            <a:r>
              <a:rPr lang="en-US" dirty="0" err="1" smtClean="0"/>
              <a:t>CubeMX</a:t>
            </a:r>
            <a:r>
              <a:rPr lang="en-US" dirty="0" smtClean="0"/>
              <a:t> project </a:t>
            </a:r>
            <a:r>
              <a:rPr lang="en-US" dirty="0"/>
              <a:t>is in </a:t>
            </a:r>
            <a:r>
              <a:rPr lang="en-US" dirty="0" smtClean="0"/>
              <a:t>our workspace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60" y="1484784"/>
            <a:ext cx="3077004" cy="4953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283500" y="2953975"/>
            <a:ext cx="5152596" cy="397031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&gt;4095)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(1);</a:t>
            </a:r>
            <a:r>
              <a:rPr lang="en-GB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  <a:endParaRPr lang="en-GB" sz="1400" dirty="0"/>
          </a:p>
        </p:txBody>
      </p:sp>
      <p:sp>
        <p:nvSpPr>
          <p:cNvPr id="7" name="Rectangle 6"/>
          <p:cNvSpPr/>
          <p:nvPr/>
        </p:nvSpPr>
        <p:spPr>
          <a:xfrm>
            <a:off x="283500" y="1988840"/>
            <a:ext cx="5152596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hdac,DAC_CHANNEL_2);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03474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project configuration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938992"/>
          </a:xfrm>
        </p:spPr>
        <p:txBody>
          <a:bodyPr/>
          <a:lstStyle/>
          <a:p>
            <a:r>
              <a:rPr lang="en-US" dirty="0" smtClean="0"/>
              <a:t>Right click on Project&gt;Properties</a:t>
            </a:r>
            <a:br>
              <a:rPr lang="en-US" dirty="0" smtClean="0"/>
            </a:br>
            <a:r>
              <a:rPr lang="en-US" dirty="0" smtClean="0"/>
              <a:t>or ALT+ENTER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41" y="1052736"/>
            <a:ext cx="3972549" cy="56886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57377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project settings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3785652"/>
          </a:xfrm>
        </p:spPr>
        <p:txBody>
          <a:bodyPr/>
          <a:lstStyle/>
          <a:p>
            <a:r>
              <a:rPr lang="en-US" dirty="0" smtClean="0"/>
              <a:t>In “C/C++ Build” </a:t>
            </a:r>
          </a:p>
          <a:p>
            <a:r>
              <a:rPr lang="en-US" dirty="0" smtClean="0"/>
              <a:t>You can find “Settings”</a:t>
            </a:r>
          </a:p>
          <a:p>
            <a:r>
              <a:rPr lang="en-US" dirty="0" smtClean="0"/>
              <a:t>Here is settings of your </a:t>
            </a:r>
            <a:br>
              <a:rPr lang="en-US" dirty="0" smtClean="0"/>
            </a:br>
            <a:r>
              <a:rPr lang="en-US" dirty="0" smtClean="0"/>
              <a:t>project like in </a:t>
            </a:r>
            <a:r>
              <a:rPr lang="en-US" dirty="0" err="1" smtClean="0"/>
              <a:t>Keil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(includes, optimization and </a:t>
            </a:r>
            <a:br>
              <a:rPr lang="en-US" dirty="0" smtClean="0"/>
            </a:br>
            <a:r>
              <a:rPr lang="en-US" dirty="0" smtClean="0"/>
              <a:t>others)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551422"/>
            <a:ext cx="5120404" cy="52831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7689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/>
              <a:t>debug </a:t>
            </a:r>
            <a:r>
              <a:rPr lang="en-US" dirty="0" smtClean="0"/>
              <a:t>configuration 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Go to “Run/Debug settings”</a:t>
            </a:r>
          </a:p>
          <a:p>
            <a:r>
              <a:rPr lang="en-US" dirty="0" smtClean="0"/>
              <a:t>Click “New…”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412776"/>
            <a:ext cx="5222274" cy="53882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3998317" y="3052293"/>
            <a:ext cx="864096" cy="151940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8298660" y="2178230"/>
            <a:ext cx="648072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2313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Analog </a:t>
            </a:r>
            <a:r>
              <a:rPr lang="en-US" dirty="0"/>
              <a:t>peripherals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51520" y="1277496"/>
            <a:ext cx="8229600" cy="21544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DAC (4.1)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DAC wave generation lab (4.1.1)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ADC (4.2)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ADC Poll lab (4.2.1)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ADC Interrupt lab (4.2.2)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ADC DMA lab (4.2.3)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4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095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/>
              <a:t>debug </a:t>
            </a:r>
            <a:r>
              <a:rPr lang="en-US" dirty="0" smtClean="0"/>
              <a:t>configuration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Select “Ac6 STM32 Debugging”</a:t>
            </a:r>
          </a:p>
          <a:p>
            <a:r>
              <a:rPr lang="en-US" dirty="0" smtClean="0"/>
              <a:t>Press “OK</a:t>
            </a:r>
            <a:r>
              <a:rPr lang="en-US" dirty="0"/>
              <a:t>” </a:t>
            </a:r>
            <a:r>
              <a:rPr lang="en-US" dirty="0" smtClean="0"/>
              <a:t>Button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75" y="1277496"/>
            <a:ext cx="2943636" cy="2943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6516216" y="3753528"/>
            <a:ext cx="936104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5724128" y="1899076"/>
            <a:ext cx="2448272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0678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052736"/>
            <a:ext cx="4530318" cy="573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/>
              <a:t>debug </a:t>
            </a:r>
            <a:r>
              <a:rPr lang="en-US" dirty="0" smtClean="0"/>
              <a:t>configuration 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5970865"/>
          </a:xfrm>
        </p:spPr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Debbuger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Select Use local script</a:t>
            </a:r>
          </a:p>
          <a:p>
            <a:r>
              <a:rPr lang="en-US" dirty="0" smtClean="0"/>
              <a:t>Search for *.</a:t>
            </a:r>
            <a:r>
              <a:rPr lang="en-US" dirty="0" err="1" smtClean="0"/>
              <a:t>cfg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Usual path is</a:t>
            </a:r>
          </a:p>
          <a:p>
            <a:r>
              <a:rPr lang="en-US" sz="1600" dirty="0" smtClean="0"/>
              <a:t>XXX\Ac6\</a:t>
            </a:r>
            <a:r>
              <a:rPr lang="en-US" sz="1600" dirty="0" err="1" smtClean="0"/>
              <a:t>SystemWorkbench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\plugins</a:t>
            </a:r>
            <a:br>
              <a:rPr lang="en-US" sz="1600" dirty="0" smtClean="0"/>
            </a:br>
            <a:r>
              <a:rPr lang="en-US" sz="1600" dirty="0" smtClean="0"/>
              <a:t>\fr.ac6.mcu.debug_1.0.0.xxxxxxxxx</a:t>
            </a:r>
            <a:br>
              <a:rPr lang="en-US" sz="1600" dirty="0" smtClean="0"/>
            </a:br>
            <a:r>
              <a:rPr lang="en-US" sz="1600" dirty="0" smtClean="0"/>
              <a:t>\resources\</a:t>
            </a:r>
            <a:r>
              <a:rPr lang="en-US" sz="1600" dirty="0" err="1" smtClean="0"/>
              <a:t>openocd</a:t>
            </a:r>
            <a:r>
              <a:rPr lang="en-US" sz="1600" dirty="0" smtClean="0"/>
              <a:t>\scripts\</a:t>
            </a:r>
            <a:r>
              <a:rPr lang="en-US" sz="1600" dirty="0" err="1" smtClean="0"/>
              <a:t>st_board</a:t>
            </a:r>
            <a:endParaRPr lang="en-US" sz="1600" dirty="0" smtClean="0"/>
          </a:p>
          <a:p>
            <a:r>
              <a:rPr lang="en-US" sz="1800" dirty="0" smtClean="0"/>
              <a:t>Click on “Apply” and “OK”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5724128" y="4959908"/>
            <a:ext cx="936104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5076056" y="2136545"/>
            <a:ext cx="720080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4788024" y="5174948"/>
            <a:ext cx="3960440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7308304" y="5964259"/>
            <a:ext cx="720080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7326060" y="6390206"/>
            <a:ext cx="720080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675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196" y="1660498"/>
            <a:ext cx="5015639" cy="51750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debug configuration 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Click on “Apply” and “OK”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8505806" y="6255560"/>
            <a:ext cx="553356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7884367" y="6523376"/>
            <a:ext cx="579017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6337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348880"/>
            <a:ext cx="5698743" cy="4318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Run debug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Menu Run&gt;Debug As&gt; Ac6 STM32 C/C++ Application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6186397" y="4581128"/>
            <a:ext cx="2634075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1714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Run debug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3477875"/>
          </a:xfrm>
        </p:spPr>
        <p:txBody>
          <a:bodyPr/>
          <a:lstStyle/>
          <a:p>
            <a:r>
              <a:rPr lang="en-US" dirty="0" smtClean="0"/>
              <a:t>The compilation starts</a:t>
            </a:r>
          </a:p>
          <a:p>
            <a:r>
              <a:rPr lang="en-US" dirty="0" smtClean="0"/>
              <a:t>If everything is OK, IDE offers you to switch to Debug perspective</a:t>
            </a:r>
          </a:p>
          <a:p>
            <a:r>
              <a:rPr lang="en-US" dirty="0" smtClean="0"/>
              <a:t>Click “Yes” (possibly check “Remember my decision” before)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533795"/>
            <a:ext cx="5068007" cy="2343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le 12"/>
          <p:cNvSpPr/>
          <p:nvPr/>
        </p:nvSpPr>
        <p:spPr>
          <a:xfrm>
            <a:off x="5058300" y="5439985"/>
            <a:ext cx="864096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1492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11299"/>
            <a:ext cx="6744923" cy="5395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Run debug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86232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Enjoy debug!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0826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252" y="1522622"/>
            <a:ext cx="6433423" cy="5146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Run debug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09342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To leave debug</a:t>
            </a:r>
          </a:p>
          <a:p>
            <a:r>
              <a:rPr lang="en-US" dirty="0" smtClean="0"/>
              <a:t>Click red square</a:t>
            </a:r>
          </a:p>
          <a:p>
            <a:r>
              <a:rPr lang="en-US" dirty="0" smtClean="0"/>
              <a:t>Change back </a:t>
            </a:r>
            <a:br>
              <a:rPr lang="en-US" dirty="0" smtClean="0"/>
            </a:br>
            <a:r>
              <a:rPr lang="en-US" dirty="0" smtClean="0"/>
              <a:t>perspective </a:t>
            </a:r>
            <a:br>
              <a:rPr lang="en-US" dirty="0" smtClean="0"/>
            </a:br>
            <a:r>
              <a:rPr lang="en-US" dirty="0" smtClean="0"/>
              <a:t>to editor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4652886" y="1709686"/>
            <a:ext cx="144016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8316416" y="1709686"/>
            <a:ext cx="370384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2465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debug for different board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If you want to debug different board you must create own *.</a:t>
            </a:r>
            <a:r>
              <a:rPr lang="en-US" dirty="0" err="1" smtClean="0"/>
              <a:t>cfg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It is important to change the ST-Link type</a:t>
            </a:r>
          </a:p>
          <a:p>
            <a:r>
              <a:rPr lang="en-US" dirty="0" smtClean="0"/>
              <a:t>And the work size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11560" y="3861048"/>
            <a:ext cx="8136904" cy="2800767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/>
              <a:t># This is an ST NUCLEO F401RE board with a single STM32F401RET6 chip.</a:t>
            </a:r>
          </a:p>
          <a:p>
            <a:r>
              <a:rPr lang="en-GB" sz="1600" dirty="0"/>
              <a:t># http://www.st.com/web/catalog/tools/FM116/SC959/SS1532/LN1847/PF260000</a:t>
            </a:r>
          </a:p>
          <a:p>
            <a:endParaRPr lang="en-GB" sz="1600" dirty="0"/>
          </a:p>
          <a:p>
            <a:r>
              <a:rPr lang="en-GB" sz="1600" dirty="0"/>
              <a:t>source [find interface/stlink-v2-1.cfg]</a:t>
            </a:r>
          </a:p>
          <a:p>
            <a:endParaRPr lang="en-GB" sz="1600" dirty="0"/>
          </a:p>
          <a:p>
            <a:r>
              <a:rPr lang="en-GB" sz="1600" dirty="0"/>
              <a:t>set WORKAREASIZE 0x10000</a:t>
            </a:r>
          </a:p>
          <a:p>
            <a:endParaRPr lang="en-GB" sz="1600" dirty="0"/>
          </a:p>
          <a:p>
            <a:r>
              <a:rPr lang="en-GB" sz="1600" dirty="0"/>
              <a:t>source [find target/stm32f4x_stlink.cfg]</a:t>
            </a:r>
          </a:p>
          <a:p>
            <a:endParaRPr lang="en-GB" sz="1600" dirty="0"/>
          </a:p>
          <a:p>
            <a:r>
              <a:rPr lang="en-GB" sz="1600" dirty="0"/>
              <a:t># use hardware reset, connect under reset</a:t>
            </a:r>
          </a:p>
          <a:p>
            <a:r>
              <a:rPr lang="en-GB" sz="1600" dirty="0" err="1"/>
              <a:t>reset_config</a:t>
            </a:r>
            <a:r>
              <a:rPr lang="en-GB" sz="1600" dirty="0"/>
              <a:t> </a:t>
            </a:r>
            <a:r>
              <a:rPr lang="en-GB" sz="1600" dirty="0" err="1"/>
              <a:t>srst_only</a:t>
            </a:r>
            <a:r>
              <a:rPr lang="en-GB" sz="1600" dirty="0"/>
              <a:t> </a:t>
            </a:r>
            <a:r>
              <a:rPr lang="en-GB" sz="1600" dirty="0" err="1"/>
              <a:t>srst_nogate</a:t>
            </a:r>
            <a:endParaRPr lang="en-GB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1393304" y="4626502"/>
            <a:ext cx="2530624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611560" y="5094062"/>
            <a:ext cx="3034680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3313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4.2.1 </a:t>
            </a:r>
            <a:r>
              <a:rPr lang="en-US" dirty="0" smtClean="0"/>
              <a:t>ADC Poll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02/11/2015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062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385542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US" sz="1800" dirty="0"/>
              <a:t>Use the DAC part from previous lab</a:t>
            </a:r>
            <a:endParaRPr lang="en-GB" sz="1800" dirty="0"/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ADC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ADC in poll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start ADC and measure the DAC</a:t>
            </a:r>
          </a:p>
          <a:p>
            <a:pPr lvl="1"/>
            <a:r>
              <a:rPr lang="en-US" sz="1800" dirty="0" smtClean="0"/>
              <a:t>Verify the measured wave in </a:t>
            </a:r>
            <a:r>
              <a:rPr lang="en-US" sz="1800" dirty="0" err="1" smtClean="0"/>
              <a:t>STMStudio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www.st.com/web/en/catalog/tools/PF251373</a:t>
            </a:r>
            <a:r>
              <a:rPr lang="en-US" sz="1800" dirty="0" smtClean="0"/>
              <a:t> require JAVA)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3516202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4.1.1 </a:t>
            </a:r>
            <a:r>
              <a:rPr lang="en-US" dirty="0" smtClean="0"/>
              <a:t>DAC wave generator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02/11/2015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723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3718227" cy="45831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</a:p>
          <a:p>
            <a:pPr lvl="1"/>
            <a:r>
              <a:rPr lang="en-US" sz="1400" dirty="0" smtClean="0"/>
              <a:t>Select ADC IN13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80859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1052736"/>
            <a:ext cx="1966593" cy="5670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19225775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55427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/>
              <a:t>Hardware </a:t>
            </a:r>
            <a:r>
              <a:rPr lang="en-US" sz="1800" dirty="0" smtClean="0"/>
              <a:t>connection</a:t>
            </a:r>
          </a:p>
          <a:p>
            <a:pPr lvl="1"/>
            <a:r>
              <a:rPr lang="en-US" sz="1400" dirty="0" smtClean="0"/>
              <a:t>Connect DAC out2 PA5 and ADC1 IN13 PC3 together </a:t>
            </a:r>
            <a:endParaRPr lang="en-US" sz="1400" dirty="0"/>
          </a:p>
          <a:p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10" y="1956420"/>
            <a:ext cx="3663084" cy="48841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3" y="2146859"/>
            <a:ext cx="4539360" cy="416475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5732628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34" y="1906960"/>
            <a:ext cx="6587194" cy="493701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57020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TAB&gt;Configuration&gt;Analog&gt;ADC1&gt;</a:t>
            </a:r>
            <a:r>
              <a:rPr lang="en-US" sz="1400" dirty="0" err="1" smtClean="0"/>
              <a:t>Parametr</a:t>
            </a:r>
            <a:r>
              <a:rPr lang="en-US" sz="1400" dirty="0" smtClean="0"/>
              <a:t> Settings </a:t>
            </a:r>
          </a:p>
          <a:p>
            <a:pPr lvl="1"/>
            <a:r>
              <a:rPr lang="en-US" sz="1400" dirty="0" smtClean="0"/>
              <a:t>Set ADC1</a:t>
            </a:r>
          </a:p>
          <a:p>
            <a:pPr lvl="1"/>
            <a:r>
              <a:rPr lang="en-US" sz="1400" dirty="0" smtClean="0"/>
              <a:t>Set sampling time </a:t>
            </a:r>
            <a:br>
              <a:rPr lang="en-US" sz="1400" dirty="0" smtClean="0"/>
            </a:br>
            <a:r>
              <a:rPr lang="en-US" sz="1400" dirty="0" smtClean="0"/>
              <a:t>for CH13</a:t>
            </a:r>
          </a:p>
          <a:p>
            <a:pPr lvl="1"/>
            <a:r>
              <a:rPr lang="en-US" sz="1400" dirty="0" smtClean="0"/>
              <a:t>Button OK</a:t>
            </a:r>
          </a:p>
          <a:p>
            <a:r>
              <a:rPr lang="en-US" sz="1800" dirty="0" smtClean="0"/>
              <a:t>DAC from previous</a:t>
            </a:r>
            <a:br>
              <a:rPr lang="en-US" sz="1800" dirty="0" smtClean="0"/>
            </a:br>
            <a:r>
              <a:rPr lang="en-US" sz="1800" dirty="0" smtClean="0"/>
              <a:t>example</a:t>
            </a:r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19484868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612930"/>
            <a:ext cx="5128438" cy="512843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4852380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661720"/>
          </a:xfrm>
        </p:spPr>
        <p:txBody>
          <a:bodyPr/>
          <a:lstStyle/>
          <a:p>
            <a:r>
              <a:rPr lang="fr-FR" sz="1800" dirty="0"/>
              <a:t>Start </a:t>
            </a:r>
            <a:r>
              <a:rPr lang="en-US" sz="1800" dirty="0" smtClean="0"/>
              <a:t>process</a:t>
            </a:r>
            <a:r>
              <a:rPr lang="fr-FR" sz="1800" dirty="0" smtClean="0"/>
              <a:t> ADC(</a:t>
            </a:r>
            <a:r>
              <a:rPr lang="en-US" sz="1800" dirty="0" smtClean="0"/>
              <a:t>same</a:t>
            </a:r>
            <a:r>
              <a:rPr lang="fr-FR" sz="1800" dirty="0" smtClean="0"/>
              <a:t> for DMA, DAC, TIM)</a:t>
            </a:r>
            <a:endParaRPr lang="en-US" sz="1800" dirty="0" smtClean="0"/>
          </a:p>
          <a:p>
            <a:pPr lvl="1"/>
            <a:r>
              <a:rPr lang="en-US" sz="1400" dirty="0" smtClean="0"/>
              <a:t>Non </a:t>
            </a:r>
            <a:r>
              <a:rPr lang="en-US" sz="1400" dirty="0"/>
              <a:t>blocking start process 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7" name="Down Arrow 6"/>
          <p:cNvSpPr/>
          <p:nvPr/>
        </p:nvSpPr>
        <p:spPr>
          <a:xfrm>
            <a:off x="4104418" y="4298458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96078" y="3775237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705315" y="4633972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GB" sz="1400" dirty="0" err="1"/>
              <a:t>HAL_DAC_Start</a:t>
            </a:r>
            <a:endParaRPr lang="en-US" sz="1400" dirty="0"/>
          </a:p>
        </p:txBody>
      </p:sp>
      <p:sp>
        <p:nvSpPr>
          <p:cNvPr id="10" name="Down Arrow 9"/>
          <p:cNvSpPr/>
          <p:nvPr/>
        </p:nvSpPr>
        <p:spPr>
          <a:xfrm>
            <a:off x="2356107" y="264137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47767" y="2118149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957004" y="297688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GB" sz="1400" dirty="0" err="1"/>
              <a:t>HAL_DAC_Start</a:t>
            </a:r>
            <a:endParaRPr lang="en-US" sz="1400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4850698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154984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and </a:t>
            </a:r>
            <a:r>
              <a:rPr lang="en-GB" i="1" dirty="0"/>
              <a:t>/* USER CODE BEGIN </a:t>
            </a:r>
            <a:r>
              <a:rPr lang="en-GB" i="1" dirty="0" smtClean="0"/>
              <a:t>3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3 </a:t>
            </a:r>
            <a:r>
              <a:rPr lang="en-GB" i="1" dirty="0"/>
              <a:t>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/>
              <a:t>HAL_ADC_PollForConversion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, uint32_t Timeout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/>
              <a:t>HAL_ADC_GetValue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)</a:t>
            </a:r>
            <a:endParaRPr lang="en-GB" dirty="0" smtClean="0"/>
          </a:p>
          <a:p>
            <a:r>
              <a:rPr lang="en-US" dirty="0" smtClean="0"/>
              <a:t>DAC functions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HAL_DAC_SetValue</a:t>
            </a:r>
            <a:r>
              <a:rPr lang="en-GB" dirty="0" smtClean="0"/>
              <a:t>(</a:t>
            </a:r>
            <a:r>
              <a:rPr lang="en-GB" dirty="0" err="1" smtClean="0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8240120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3860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DAC setup and start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3501008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(&amp;hdac,DAC_CHANNEL_2);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79512" y="1916832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PV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1397978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0076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Main </a:t>
            </a:r>
            <a:r>
              <a:rPr lang="en-US" dirty="0"/>
              <a:t>loop with DAC set and ADC set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9512" y="1916832"/>
            <a:ext cx="8856984" cy="3323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HAL_ADC_PollForConversion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(&amp;hadc1,10);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HAL_ADC_GetValue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&gt;4095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=0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}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(1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sz="140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4257021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658641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Test the functionality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need the address of variable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This can be found usually in debug mode in watch, my address is </a:t>
            </a:r>
            <a:br>
              <a:rPr lang="en-US" dirty="0"/>
            </a:br>
            <a:r>
              <a:rPr lang="en-US" dirty="0" smtClean="0"/>
              <a:t>0x2000005C (depends on </a:t>
            </a:r>
            <a:r>
              <a:rPr lang="en-US" dirty="0" err="1" smtClean="0"/>
              <a:t>compilator</a:t>
            </a:r>
            <a:r>
              <a:rPr lang="en-US" dirty="0" smtClean="0"/>
              <a:t> and optimizations)</a:t>
            </a:r>
          </a:p>
          <a:p>
            <a:r>
              <a:rPr lang="en-US" dirty="0" smtClean="0"/>
              <a:t>Start the </a:t>
            </a:r>
            <a:r>
              <a:rPr lang="en-US" dirty="0" err="1" smtClean="0"/>
              <a:t>STMStudio</a:t>
            </a:r>
            <a:endParaRPr lang="en-US" dirty="0" smtClean="0"/>
          </a:p>
          <a:p>
            <a:pPr lvl="1"/>
            <a:r>
              <a:rPr lang="en-US" dirty="0" smtClean="0"/>
              <a:t>Set the ST Link SWD</a:t>
            </a:r>
          </a:p>
          <a:p>
            <a:pPr lvl="1"/>
            <a:r>
              <a:rPr lang="en-US" dirty="0" smtClean="0"/>
              <a:t>Right click into </a:t>
            </a:r>
            <a:br>
              <a:rPr lang="en-US" dirty="0" smtClean="0"/>
            </a:br>
            <a:r>
              <a:rPr lang="en-US" dirty="0" smtClean="0"/>
              <a:t>Display variable </a:t>
            </a:r>
            <a:br>
              <a:rPr lang="en-US" dirty="0" smtClean="0"/>
            </a:br>
            <a:r>
              <a:rPr lang="en-US" dirty="0" smtClean="0"/>
              <a:t>settings</a:t>
            </a:r>
          </a:p>
          <a:p>
            <a:pPr lvl="1"/>
            <a:r>
              <a:rPr lang="en-US" dirty="0" smtClean="0"/>
              <a:t>Select NEW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564904"/>
            <a:ext cx="5904656" cy="47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3378643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23220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Set </a:t>
            </a:r>
            <a:r>
              <a:rPr lang="en-US" dirty="0" err="1" smtClean="0"/>
              <a:t>value_adc</a:t>
            </a:r>
            <a:r>
              <a:rPr lang="en-US" dirty="0" smtClean="0"/>
              <a:t> address</a:t>
            </a:r>
            <a:br>
              <a:rPr lang="en-US" dirty="0" smtClean="0"/>
            </a:br>
            <a:r>
              <a:rPr lang="en-US" dirty="0" smtClean="0"/>
              <a:t>my 0x2000005C</a:t>
            </a:r>
          </a:p>
          <a:p>
            <a:pPr lvl="1"/>
            <a:r>
              <a:rPr lang="en-US" dirty="0" smtClean="0"/>
              <a:t>Set 16bit unsigned </a:t>
            </a:r>
            <a:r>
              <a:rPr lang="en-US" dirty="0" err="1" smtClean="0"/>
              <a:t>val</a:t>
            </a:r>
            <a:endParaRPr lang="en-US" dirty="0" smtClean="0"/>
          </a:p>
          <a:p>
            <a:pPr lvl="1"/>
            <a:r>
              <a:rPr lang="en-US" dirty="0" smtClean="0"/>
              <a:t>Right click on this line</a:t>
            </a:r>
          </a:p>
          <a:p>
            <a:pPr lvl="1"/>
            <a:r>
              <a:rPr lang="en-US" dirty="0" smtClean="0"/>
              <a:t>Select Send To</a:t>
            </a:r>
            <a:br>
              <a:rPr lang="en-US" dirty="0" smtClean="0"/>
            </a:br>
            <a:r>
              <a:rPr lang="en-US" dirty="0" smtClean="0"/>
              <a:t>VarViewer1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443" y="1579340"/>
            <a:ext cx="5481095" cy="2677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688835"/>
            <a:ext cx="5544616" cy="28983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6742330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DAC </a:t>
            </a:r>
            <a:r>
              <a:rPr lang="en-US" dirty="0" smtClean="0">
                <a:solidFill>
                  <a:schemeClr val="accent2"/>
                </a:solidFill>
              </a:rPr>
              <a:t>as wave generator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00657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DAC as wave generator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DAC as wave generator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start it in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629424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33965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Viewers settings is on bottom</a:t>
            </a:r>
          </a:p>
          <a:p>
            <a:pPr lvl="1"/>
            <a:r>
              <a:rPr lang="en-US" dirty="0" smtClean="0"/>
              <a:t>Set the correct upper value</a:t>
            </a:r>
            <a:br>
              <a:rPr lang="en-US" dirty="0" smtClean="0"/>
            </a:br>
            <a:r>
              <a:rPr lang="en-US" dirty="0" smtClean="0"/>
              <a:t>to 4096(12bit)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691" y="1861919"/>
            <a:ext cx="5281797" cy="49226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7044987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83209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Now press </a:t>
            </a:r>
            <a:br>
              <a:rPr lang="en-US" dirty="0" smtClean="0"/>
            </a:br>
            <a:r>
              <a:rPr lang="en-US" dirty="0" smtClean="0"/>
              <a:t>green play button </a:t>
            </a:r>
          </a:p>
          <a:p>
            <a:pPr lvl="1"/>
            <a:r>
              <a:rPr lang="en-US" dirty="0" smtClean="0"/>
              <a:t>And you will see </a:t>
            </a:r>
            <a:br>
              <a:rPr lang="en-US" dirty="0" smtClean="0"/>
            </a:br>
            <a:r>
              <a:rPr lang="en-US" dirty="0" smtClean="0"/>
              <a:t>content of </a:t>
            </a:r>
            <a:br>
              <a:rPr lang="en-US" dirty="0" smtClean="0"/>
            </a:br>
            <a:r>
              <a:rPr lang="en-US" dirty="0" err="1" smtClean="0"/>
              <a:t>value_adc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673672"/>
            <a:ext cx="6305165" cy="511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9723429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4.2.2 </a:t>
            </a:r>
            <a:r>
              <a:rPr lang="en-US" dirty="0" smtClean="0"/>
              <a:t>ADC Interrupt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02/11/2015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72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ADC </a:t>
            </a:r>
            <a:r>
              <a:rPr lang="en-US" dirty="0" smtClean="0">
                <a:solidFill>
                  <a:schemeClr val="accent2"/>
                </a:solidFill>
              </a:rPr>
              <a:t>with interrupt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385542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US" sz="1800" dirty="0"/>
              <a:t>Use the DAC part from previous lab</a:t>
            </a:r>
            <a:endParaRPr lang="en-GB" sz="1800" dirty="0"/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ADC with interrupt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ADC in interrupt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start ADC and measure the DAC</a:t>
            </a:r>
          </a:p>
          <a:p>
            <a:pPr lvl="1"/>
            <a:r>
              <a:rPr lang="en-US" sz="1800" dirty="0" smtClean="0"/>
              <a:t>Verify the measured wave in </a:t>
            </a:r>
            <a:r>
              <a:rPr lang="en-US" sz="1800" dirty="0" err="1" smtClean="0"/>
              <a:t>STMStudio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www.st.com/web/en/catalog/tools/PF251373</a:t>
            </a:r>
            <a:r>
              <a:rPr lang="en-US" sz="1800" dirty="0" smtClean="0"/>
              <a:t> require JAVA)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29593986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3718227" cy="45831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</a:p>
          <a:p>
            <a:pPr lvl="1"/>
            <a:r>
              <a:rPr lang="en-US" sz="1400" dirty="0" smtClean="0"/>
              <a:t>Select ADC IN13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80859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1052736"/>
            <a:ext cx="1966593" cy="5670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38014349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34" y="1906960"/>
            <a:ext cx="6587194" cy="493701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57020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TAB&gt;Configuration&gt;Analog&gt;ADC1&gt;</a:t>
            </a:r>
            <a:r>
              <a:rPr lang="en-US" sz="1400" dirty="0" err="1" smtClean="0"/>
              <a:t>Parametr</a:t>
            </a:r>
            <a:r>
              <a:rPr lang="en-US" sz="1400" dirty="0" smtClean="0"/>
              <a:t> Settings </a:t>
            </a:r>
          </a:p>
          <a:p>
            <a:pPr lvl="1"/>
            <a:r>
              <a:rPr lang="en-US" sz="1400" dirty="0" smtClean="0"/>
              <a:t>Set ADC1</a:t>
            </a:r>
          </a:p>
          <a:p>
            <a:pPr lvl="1"/>
            <a:r>
              <a:rPr lang="en-US" sz="1400" dirty="0" smtClean="0"/>
              <a:t>Set sampling time </a:t>
            </a:r>
            <a:br>
              <a:rPr lang="en-US" sz="1400" dirty="0" smtClean="0"/>
            </a:br>
            <a:r>
              <a:rPr lang="en-US" sz="1400" dirty="0" smtClean="0"/>
              <a:t>for CH13</a:t>
            </a:r>
          </a:p>
          <a:p>
            <a:pPr lvl="1"/>
            <a:r>
              <a:rPr lang="en-US" sz="1400" dirty="0" smtClean="0"/>
              <a:t>Button OK</a:t>
            </a:r>
          </a:p>
          <a:p>
            <a:r>
              <a:rPr lang="en-US" sz="1800" dirty="0" smtClean="0"/>
              <a:t>DAC from previous</a:t>
            </a:r>
            <a:br>
              <a:rPr lang="en-US" sz="1800" dirty="0" smtClean="0"/>
            </a:br>
            <a:r>
              <a:rPr lang="en-US" sz="1800" dirty="0" smtClean="0"/>
              <a:t>example</a:t>
            </a:r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1558697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1604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ADC1 interrupt</a:t>
            </a:r>
          </a:p>
          <a:p>
            <a:pPr lvl="1"/>
            <a:r>
              <a:rPr lang="en-US" sz="1400" dirty="0" smtClean="0"/>
              <a:t>Button OK</a:t>
            </a:r>
            <a:endParaRPr lang="en-US" sz="1800" dirty="0" smtClean="0"/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564933"/>
            <a:ext cx="5514783" cy="520304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24752124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43170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NVIC configuration</a:t>
            </a:r>
          </a:p>
          <a:p>
            <a:pPr lvl="1"/>
            <a:r>
              <a:rPr lang="en-US" sz="1400" dirty="0" smtClean="0"/>
              <a:t>Because we want use the </a:t>
            </a:r>
            <a:br>
              <a:rPr lang="en-US" sz="1400" dirty="0" smtClean="0"/>
            </a:br>
            <a:r>
              <a:rPr lang="en-US" sz="1400" dirty="0" err="1" smtClean="0"/>
              <a:t>Systick</a:t>
            </a:r>
            <a:r>
              <a:rPr lang="en-US" sz="1400" dirty="0" smtClean="0"/>
              <a:t> for delay in interrupt </a:t>
            </a:r>
            <a:br>
              <a:rPr lang="en-US" sz="1400" dirty="0" smtClean="0"/>
            </a:br>
            <a:r>
              <a:rPr lang="en-US" sz="1400" dirty="0" smtClean="0"/>
              <a:t>The ADC interrupt priority must</a:t>
            </a:r>
            <a:br>
              <a:rPr lang="en-US" sz="1400" dirty="0" smtClean="0"/>
            </a:br>
            <a:r>
              <a:rPr lang="en-US" sz="1400" dirty="0" smtClean="0"/>
              <a:t>be changed</a:t>
            </a:r>
          </a:p>
          <a:p>
            <a:pPr lvl="1"/>
            <a:r>
              <a:rPr lang="en-US" sz="1400" dirty="0" smtClean="0"/>
              <a:t>TAB&gt;Configuration&gt;System&gt;NVIC</a:t>
            </a:r>
          </a:p>
          <a:p>
            <a:pPr lvl="1"/>
            <a:r>
              <a:rPr lang="en-US" sz="1400" dirty="0" smtClean="0"/>
              <a:t>Change ADC1 </a:t>
            </a:r>
            <a:br>
              <a:rPr lang="en-US" sz="1400" dirty="0" smtClean="0"/>
            </a:br>
            <a:r>
              <a:rPr lang="en-US" sz="1400" dirty="0" smtClean="0"/>
              <a:t>preemption priority </a:t>
            </a:r>
            <a:br>
              <a:rPr lang="en-US" sz="1400" dirty="0" smtClean="0"/>
            </a:br>
            <a:r>
              <a:rPr lang="en-US" sz="1400" dirty="0" smtClean="0"/>
              <a:t>to 1 </a:t>
            </a:r>
            <a:endParaRPr lang="en-US" sz="1800" dirty="0" smtClean="0"/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936676"/>
            <a:ext cx="6552728" cy="38495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9478639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590137"/>
            <a:ext cx="5151231" cy="51512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511894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ADC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HAL_ADC_Start_IT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ADCInitializations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HAL_ADC_IRQHandler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HAL_ADC_ConvCpltCallback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/>
              <a:t>HAL_ADC_ErrorCallback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236296" y="3546878"/>
            <a:ext cx="1907705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ADC_IRQHandler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0865752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18" y="2334253"/>
            <a:ext cx="2167420" cy="42316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20060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33" y="3355186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14924700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755148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and </a:t>
            </a:r>
            <a:r>
              <a:rPr lang="en-GB" i="1" dirty="0"/>
              <a:t>/* USER CODE BEGIN 4</a:t>
            </a:r>
            <a:r>
              <a:rPr lang="en-GB" i="1" dirty="0" smtClean="0"/>
              <a:t>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4</a:t>
            </a:r>
            <a:r>
              <a:rPr lang="en-GB" i="1" dirty="0" smtClean="0"/>
              <a:t> </a:t>
            </a:r>
            <a:r>
              <a:rPr lang="en-GB" i="1" dirty="0"/>
              <a:t>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 smtClean="0"/>
              <a:t>HAL_ADC_Start_IT</a:t>
            </a:r>
            <a:r>
              <a:rPr lang="en-GB" dirty="0" smtClean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HAL_ADC_GetValue</a:t>
            </a:r>
            <a:r>
              <a:rPr lang="en-GB" dirty="0" smtClean="0"/>
              <a:t>(</a:t>
            </a:r>
            <a:r>
              <a:rPr lang="en-GB" dirty="0" err="1" smtClean="0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 smtClean="0"/>
              <a:t>)</a:t>
            </a:r>
          </a:p>
          <a:p>
            <a:r>
              <a:rPr lang="en-US" dirty="0" smtClean="0"/>
              <a:t>ADC complete callback function</a:t>
            </a:r>
          </a:p>
          <a:p>
            <a:pPr lvl="1"/>
            <a:r>
              <a:rPr lang="en-GB" dirty="0" err="1"/>
              <a:t>HAL_ADC_ConvCpltCallback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)</a:t>
            </a:r>
            <a:endParaRPr lang="en-GB" dirty="0" smtClean="0"/>
          </a:p>
          <a:p>
            <a:r>
              <a:rPr lang="en-US" dirty="0" smtClean="0"/>
              <a:t>DAC functions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HAL_DAC_SetValue</a:t>
            </a:r>
            <a:r>
              <a:rPr lang="en-GB" dirty="0" smtClean="0"/>
              <a:t>(</a:t>
            </a:r>
            <a:r>
              <a:rPr lang="en-GB" dirty="0" err="1" smtClean="0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897949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3860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DAC setup and start ADC/DAC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3501008"/>
            <a:ext cx="8856984" cy="11695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(&amp;hdac,DAC_CHANNEL_2);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HAL_ADC_Start_IT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79512" y="1916832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PV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405536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0076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ADC complete callback routine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9512" y="1916832"/>
            <a:ext cx="8856984" cy="2893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HAL_ADC_ConvCpltCallback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ADC_HandleTypeDef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*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HAL_ADC_GetValue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&gt;4095){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HAL_ADC_Start_IT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22815000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26270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Check functionality</a:t>
            </a:r>
            <a:br>
              <a:rPr lang="en-US" dirty="0" smtClean="0"/>
            </a:br>
            <a:r>
              <a:rPr lang="en-US" dirty="0" smtClean="0"/>
              <a:t>again with </a:t>
            </a:r>
            <a:br>
              <a:rPr lang="en-US" dirty="0" smtClean="0"/>
            </a:br>
            <a:r>
              <a:rPr lang="en-US" dirty="0" err="1" smtClean="0"/>
              <a:t>STMstudio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39" y="1673672"/>
            <a:ext cx="6305165" cy="511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41057690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4.2.3 </a:t>
            </a:r>
            <a:r>
              <a:rPr lang="en-US" dirty="0" smtClean="0"/>
              <a:t>ADC with DMA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02/11/2015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476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ADC </a:t>
            </a:r>
            <a:r>
              <a:rPr lang="en-US" dirty="0" smtClean="0">
                <a:solidFill>
                  <a:schemeClr val="accent2"/>
                </a:solidFill>
              </a:rPr>
              <a:t>with DMA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385542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US" sz="1800" dirty="0"/>
              <a:t>Use the DAC part from previous lab</a:t>
            </a:r>
            <a:endParaRPr lang="en-GB" sz="1800" dirty="0"/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ADC with DMA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ADC in DMA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start ADC and measure the DAC</a:t>
            </a:r>
          </a:p>
          <a:p>
            <a:pPr lvl="1"/>
            <a:r>
              <a:rPr lang="en-US" sz="1800" dirty="0" smtClean="0"/>
              <a:t>Verify the measured wave in </a:t>
            </a:r>
            <a:r>
              <a:rPr lang="en-US" sz="1800" dirty="0" err="1" smtClean="0"/>
              <a:t>STMStudio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www.st.com/web/en/catalog/tools/PF251373</a:t>
            </a:r>
            <a:r>
              <a:rPr lang="en-US" sz="1800" dirty="0" smtClean="0"/>
              <a:t> require JAVA)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0613988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3718227" cy="45831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</a:p>
          <a:p>
            <a:pPr lvl="1"/>
            <a:r>
              <a:rPr lang="en-US" sz="1400" dirty="0" smtClean="0"/>
              <a:t>Select ADC IN13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80859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1052736"/>
            <a:ext cx="1966593" cy="5670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32206275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6259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TAB&gt;Configuration&gt;Analog&gt;ADC1&gt;Parameter Settings </a:t>
            </a:r>
          </a:p>
          <a:p>
            <a:pPr lvl="1"/>
            <a:r>
              <a:rPr lang="en-US" sz="1400" dirty="0" smtClean="0"/>
              <a:t>Set ADC1</a:t>
            </a:r>
          </a:p>
          <a:p>
            <a:pPr lvl="1"/>
            <a:r>
              <a:rPr lang="en-US" sz="1400" dirty="0" smtClean="0"/>
              <a:t>Set sampling time </a:t>
            </a:r>
            <a:br>
              <a:rPr lang="en-US" sz="1400" dirty="0" smtClean="0"/>
            </a:br>
            <a:r>
              <a:rPr lang="en-US" sz="1400" dirty="0" smtClean="0"/>
              <a:t>for CH13</a:t>
            </a:r>
          </a:p>
          <a:p>
            <a:pPr lvl="1"/>
            <a:r>
              <a:rPr lang="en-US" sz="1400" dirty="0" smtClean="0"/>
              <a:t>DMA Continuous requests</a:t>
            </a:r>
          </a:p>
          <a:p>
            <a:pPr lvl="1"/>
            <a:r>
              <a:rPr lang="en-US" sz="1400" dirty="0" smtClean="0"/>
              <a:t>Button OK</a:t>
            </a:r>
          </a:p>
          <a:p>
            <a:r>
              <a:rPr lang="en-US" sz="1800" dirty="0" smtClean="0"/>
              <a:t>DAC from previous</a:t>
            </a:r>
            <a:br>
              <a:rPr lang="en-US" sz="1800" dirty="0" smtClean="0"/>
            </a:br>
            <a:r>
              <a:rPr lang="en-US" sz="1800" dirty="0" smtClean="0"/>
              <a:t>example</a:t>
            </a:r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7" y="1856126"/>
            <a:ext cx="4752528" cy="49572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30080006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1642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TAB&gt;DMA Settings</a:t>
            </a:r>
          </a:p>
          <a:p>
            <a:pPr lvl="1"/>
            <a:r>
              <a:rPr lang="en-US" sz="1400" dirty="0" smtClean="0"/>
              <a:t>Button ADD</a:t>
            </a:r>
          </a:p>
          <a:p>
            <a:pPr lvl="1"/>
            <a:r>
              <a:rPr lang="en-US" sz="1400" dirty="0" smtClean="0"/>
              <a:t>DMA request ADC1</a:t>
            </a:r>
          </a:p>
          <a:p>
            <a:pPr lvl="1"/>
            <a:r>
              <a:rPr lang="en-US" sz="1400" dirty="0" smtClean="0"/>
              <a:t>Peripheral to memory direction</a:t>
            </a:r>
          </a:p>
          <a:p>
            <a:pPr lvl="1"/>
            <a:r>
              <a:rPr lang="en-US" sz="1400" dirty="0" smtClean="0"/>
              <a:t>Circular mode</a:t>
            </a:r>
          </a:p>
          <a:p>
            <a:pPr lvl="1"/>
            <a:r>
              <a:rPr lang="en-US" sz="1400" dirty="0" smtClean="0"/>
              <a:t>Memory increment</a:t>
            </a:r>
          </a:p>
          <a:p>
            <a:pPr lvl="1"/>
            <a:r>
              <a:rPr lang="en-US" sz="1400" dirty="0" smtClean="0"/>
              <a:t>Half word data width</a:t>
            </a:r>
          </a:p>
          <a:p>
            <a:pPr lvl="1"/>
            <a:r>
              <a:rPr lang="en-US" sz="1400" dirty="0" smtClean="0"/>
              <a:t>Button OK</a:t>
            </a:r>
            <a:endParaRPr lang="en-US" sz="1800" dirty="0" smtClean="0"/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582184"/>
            <a:ext cx="5544616" cy="52311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3430482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590137"/>
            <a:ext cx="5151231" cy="51512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42205046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880" y="1844823"/>
            <a:ext cx="6977863" cy="505652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98515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DAC configuration</a:t>
            </a:r>
          </a:p>
          <a:p>
            <a:pPr lvl="1"/>
            <a:r>
              <a:rPr lang="en-US" sz="1400" dirty="0" smtClean="0"/>
              <a:t>TAB&gt;Configuration&gt;Analog&gt;DAC&gt;</a:t>
            </a:r>
            <a:r>
              <a:rPr lang="en-US" sz="1400" dirty="0" err="1" smtClean="0"/>
              <a:t>Parametr</a:t>
            </a:r>
            <a:r>
              <a:rPr lang="en-US" sz="1400" dirty="0" smtClean="0"/>
              <a:t> Settings </a:t>
            </a:r>
          </a:p>
          <a:p>
            <a:pPr lvl="1"/>
            <a:r>
              <a:rPr lang="en-US" sz="1400" dirty="0" smtClean="0"/>
              <a:t>Enable</a:t>
            </a:r>
            <a:br>
              <a:rPr lang="en-US" sz="1400" dirty="0" smtClean="0"/>
            </a:br>
            <a:r>
              <a:rPr lang="en-US" sz="1400" dirty="0" smtClean="0"/>
              <a:t>Output buffer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6309085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</a:t>
            </a:r>
            <a:r>
              <a:rPr lang="en-US" dirty="0" smtClean="0">
                <a:solidFill>
                  <a:schemeClr val="accent2"/>
                </a:solidFill>
              </a:rPr>
              <a:t>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ADC with DMA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HAL_ADC_Start_DMA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ADCInitializations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HAL_ADC_ConvCpltCallback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/>
              <a:t>HAL_ADC_ErrorCallback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96386" y="3546878"/>
            <a:ext cx="204761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DMA1_StreamX_IRQHandler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30263022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508653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and </a:t>
            </a:r>
            <a:r>
              <a:rPr lang="en-GB" i="1" dirty="0"/>
              <a:t>/* USER CODE BEGIN </a:t>
            </a:r>
            <a:r>
              <a:rPr lang="en-GB" i="1" dirty="0" smtClean="0"/>
              <a:t>3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3 </a:t>
            </a:r>
            <a:r>
              <a:rPr lang="en-GB" i="1" dirty="0"/>
              <a:t>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/>
              <a:t>HAL_ADC_Start_DMA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, uint32_t* </a:t>
            </a:r>
            <a:r>
              <a:rPr lang="en-GB" dirty="0" err="1"/>
              <a:t>pData</a:t>
            </a:r>
            <a:r>
              <a:rPr lang="en-GB" dirty="0"/>
              <a:t>, uint32_t Length)</a:t>
            </a:r>
            <a:endParaRPr lang="en-US" dirty="0" smtClean="0"/>
          </a:p>
          <a:p>
            <a:r>
              <a:rPr lang="en-US" dirty="0" smtClean="0"/>
              <a:t>DAC functions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HAL_DAC_SetValue</a:t>
            </a:r>
            <a:r>
              <a:rPr lang="en-GB" dirty="0" smtClean="0"/>
              <a:t>(</a:t>
            </a:r>
            <a:r>
              <a:rPr lang="en-GB" dirty="0" err="1" smtClean="0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2641606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3860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DAC setup and start ADC/DAC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3501008"/>
            <a:ext cx="8856984" cy="11695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(&amp;hdac,DAC_CHANNEL_2);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HAL_ADC_Start_DMA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(&amp;hadc1,(uint32_t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*)&amp;value_adc,1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79512" y="1916832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PV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9166860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0076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ADC main routine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9512" y="1916832"/>
            <a:ext cx="8856984" cy="31085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&gt;4095){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8999345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26270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Check functionality</a:t>
            </a:r>
            <a:br>
              <a:rPr lang="en-US" dirty="0" smtClean="0"/>
            </a:br>
            <a:r>
              <a:rPr lang="en-US" dirty="0" smtClean="0"/>
              <a:t>again with </a:t>
            </a:r>
            <a:br>
              <a:rPr lang="en-US" dirty="0" smtClean="0"/>
            </a:br>
            <a:r>
              <a:rPr lang="en-US" dirty="0" err="1" smtClean="0"/>
              <a:t>STMstudio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39" y="1673672"/>
            <a:ext cx="6305165" cy="511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41057985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266" y="4821769"/>
            <a:ext cx="7970837" cy="1361017"/>
          </a:xfrm>
        </p:spPr>
        <p:txBody>
          <a:bodyPr/>
          <a:lstStyle/>
          <a:p>
            <a:pPr algn="ctr"/>
            <a:r>
              <a:rPr lang="fr-FR" sz="48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www.st.com/stm32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D5C91C-3357-4904-880C-0A33176DCADF}" type="datetime1">
              <a:rPr lang="fr-FR" smtClean="0"/>
              <a:t>02/11/2015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6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5083"/>
      </p:ext>
    </p:extLst>
  </p:cSld>
  <p:clrMapOvr>
    <a:masterClrMapping/>
  </p:clrMapOvr>
  <p:transition spd="slow" advClick="0" advTm="18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590137"/>
            <a:ext cx="5151231" cy="51512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4731472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11"/>
          <p:cNvSpPr/>
          <p:nvPr/>
        </p:nvSpPr>
        <p:spPr>
          <a:xfrm>
            <a:off x="3851920" y="4197024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661720"/>
          </a:xfrm>
        </p:spPr>
        <p:txBody>
          <a:bodyPr/>
          <a:lstStyle/>
          <a:p>
            <a:r>
              <a:rPr lang="fr-FR" sz="1800" dirty="0"/>
              <a:t>Start </a:t>
            </a:r>
            <a:r>
              <a:rPr lang="en-US" sz="1800" dirty="0" smtClean="0"/>
              <a:t>process</a:t>
            </a:r>
            <a:r>
              <a:rPr lang="fr-FR" sz="1800" dirty="0" smtClean="0"/>
              <a:t> DAC </a:t>
            </a:r>
            <a:r>
              <a:rPr lang="fr-FR" sz="1800" dirty="0" err="1" smtClean="0"/>
              <a:t>generation</a:t>
            </a:r>
            <a:r>
              <a:rPr lang="fr-FR" sz="1800" dirty="0" smtClean="0"/>
              <a:t> (</a:t>
            </a:r>
            <a:r>
              <a:rPr lang="en-US" sz="1800" dirty="0" smtClean="0"/>
              <a:t>same</a:t>
            </a:r>
            <a:r>
              <a:rPr lang="fr-FR" sz="1800" dirty="0" smtClean="0"/>
              <a:t> for DMA, ADC)</a:t>
            </a:r>
            <a:endParaRPr lang="en-US" sz="1800" dirty="0" smtClean="0"/>
          </a:p>
          <a:p>
            <a:pPr lvl="1"/>
            <a:r>
              <a:rPr lang="en-US" sz="1400" dirty="0" smtClean="0"/>
              <a:t>Non </a:t>
            </a:r>
            <a:r>
              <a:rPr lang="en-US" sz="1400" dirty="0"/>
              <a:t>blocking start process 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Down Arrow 6"/>
          <p:cNvSpPr/>
          <p:nvPr/>
        </p:nvSpPr>
        <p:spPr>
          <a:xfrm>
            <a:off x="3865514" y="3345023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57174" y="2821802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466411" y="3680537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GB" sz="1400" dirty="0" err="1"/>
              <a:t>HAL_DAC_Start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483768" y="4537900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Set value</a:t>
            </a:r>
          </a:p>
          <a:p>
            <a:pPr algn="ctr"/>
            <a:r>
              <a:rPr lang="en-GB" sz="1400" dirty="0" err="1"/>
              <a:t>HAL_DAC_SetValue</a:t>
            </a:r>
            <a:endParaRPr lang="en-US" sz="1400" dirty="0"/>
          </a:p>
        </p:txBody>
      </p:sp>
      <p:sp>
        <p:nvSpPr>
          <p:cNvPr id="11" name="Curved Up Arrow 10"/>
          <p:cNvSpPr/>
          <p:nvPr/>
        </p:nvSpPr>
        <p:spPr>
          <a:xfrm rot="16020542">
            <a:off x="5502767" y="4559566"/>
            <a:ext cx="459676" cy="425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637866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508653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/>
              <a:t>and </a:t>
            </a:r>
            <a:r>
              <a:rPr lang="en-GB" i="1" dirty="0"/>
              <a:t>/* USER CODE BEGIN 3 */</a:t>
            </a:r>
            <a:r>
              <a:rPr lang="en-GB" dirty="0"/>
              <a:t> and </a:t>
            </a:r>
            <a:r>
              <a:rPr lang="en-GB" i="1" dirty="0"/>
              <a:t>/* USER CODE END 3 */ </a:t>
            </a:r>
            <a:r>
              <a:rPr lang="en-GB" dirty="0"/>
              <a:t>tags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r>
              <a:rPr lang="en-US" dirty="0" smtClean="0"/>
              <a:t>DAC set DAC value</a:t>
            </a:r>
          </a:p>
          <a:p>
            <a:pPr lvl="1"/>
            <a:r>
              <a:rPr lang="en-GB" dirty="0" err="1"/>
              <a:t>HAL_DAC_SetValue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486454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ᙆᙁᙃ"/>
  <p:tag name="RANDOM" val="19"/>
  <p:tag name="CLINAME" val="ᙦᙧᘳᙖᚂᚁᙹᙼᙷᙸᚁᚇᙼᙴᙿ!ᙨᚁᙖᙿᙴᚆᚆᙼᙹᙼᙸᙷ"/>
  <p:tag name="DATETIME" val="ᙅᙂᙉᙂᙅᙃᙄᙆᘳᘳᙄᙄᙍᙄᙋᙔᙠᘳᘻᙚᙠᙧᘾᙄᙍᙃᘼ!ᙄᙃᙂᙌᙂᙅᙃᙄᙆᘳᘳᙄᙄᙍᙆᙆᙔᙠᘳᘻᙚᙠᙧᘾᙅᙍᙃᘼ"/>
  <p:tag name="DONEBY" val="ᙦᙧᙯᙾᙴᚂᚈᚇᙻᙸᚅᘳᙵᙸᙿᙻᙴᙷᙽ!ᙦᙧᙯᙼᚉᚂᘳᙶᙼᚆᙴᚅ"/>
  <p:tag name="IPADDRESS" val="ᙧᙨᙡᙄᙃᙄᙊᙌ!ᙣᙥᙚᙃᙃᙃᙆᙇᙊ"/>
  <p:tag name="CHECKSUM" val="ᙈᙅᙄᙇ!ᙇᙆᙈᙇ"/>
</p:tagLst>
</file>

<file path=ppt/theme/theme1.xml><?xml version="1.0" encoding="utf-8"?>
<a:theme xmlns:a="http://schemas.openxmlformats.org/drawingml/2006/main" name="blank">
  <a:themeElements>
    <a:clrScheme name="Microelectronic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1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5E382B78C3D04E9E350082AB797952" ma:contentTypeVersion="0" ma:contentTypeDescription="Create a new document." ma:contentTypeScope="" ma:versionID="0824703e605e6194fadf9065203afc3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3986DF-D3E4-4E58-9CFF-D2D00576A0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BBCA10-4232-468E-B261-EF6E0755B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994842F-76AF-40F3-A211-8AFD00012061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68669</TotalTime>
  <Words>2295</Words>
  <Application>Microsoft Office PowerPoint</Application>
  <PresentationFormat>On-screen Show (4:3)</PresentationFormat>
  <Paragraphs>737</Paragraphs>
  <Slides>65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Consolas</vt:lpstr>
      <vt:lpstr>blank</vt:lpstr>
      <vt:lpstr>STM32 Dist.</vt:lpstr>
      <vt:lpstr>Analog peripherals</vt:lpstr>
      <vt:lpstr>4.1.1 DAC wave generator lab</vt:lpstr>
      <vt:lpstr>Use DAC as wave generator</vt:lpstr>
      <vt:lpstr>Use DAC as wave generator</vt:lpstr>
      <vt:lpstr>Use DAC as wave generator</vt:lpstr>
      <vt:lpstr>Use DAC as wave generator</vt:lpstr>
      <vt:lpstr>Use DAC as wave generator</vt:lpstr>
      <vt:lpstr>Use DAC as wave generator</vt:lpstr>
      <vt:lpstr>CubeMX and OpenSTM32</vt:lpstr>
      <vt:lpstr>Open new Nucleo project</vt:lpstr>
      <vt:lpstr>Eclipse start</vt:lpstr>
      <vt:lpstr>Eclipse Import project 1</vt:lpstr>
      <vt:lpstr>Eclipse Import project 2</vt:lpstr>
      <vt:lpstr>Use DAC as wave generator</vt:lpstr>
      <vt:lpstr>Eclipse Modify project </vt:lpstr>
      <vt:lpstr>Eclipse project configuration</vt:lpstr>
      <vt:lpstr>Eclipse project settings</vt:lpstr>
      <vt:lpstr>Eclipse debug configuration 1</vt:lpstr>
      <vt:lpstr>Eclipse debug configuration 2</vt:lpstr>
      <vt:lpstr>Eclipse debug configuration 3</vt:lpstr>
      <vt:lpstr>Eclipse debug configuration 4</vt:lpstr>
      <vt:lpstr>Eclipse Run debug</vt:lpstr>
      <vt:lpstr>Eclipse Run debug</vt:lpstr>
      <vt:lpstr>Eclipse Run debug</vt:lpstr>
      <vt:lpstr>Eclipse Run debug</vt:lpstr>
      <vt:lpstr>Eclipse debug for different board</vt:lpstr>
      <vt:lpstr>4.2.1 ADC Poll lab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4.2.2 ADC Interrupt lab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4.2.3 ADC with DMA lab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www.st.com/stm32</vt:lpstr>
    </vt:vector>
  </TitlesOfParts>
  <Company>ST Microelectronics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radek.ripa@st.com</dc:creator>
  <cp:lastModifiedBy>Bruno Fontes MONTANARI</cp:lastModifiedBy>
  <cp:revision>1233</cp:revision>
  <cp:lastPrinted>2015-08-10T13:22:10Z</cp:lastPrinted>
  <dcterms:created xsi:type="dcterms:W3CDTF">2013-02-06T10:17:44Z</dcterms:created>
  <dcterms:modified xsi:type="dcterms:W3CDTF">2015-11-02T12:19:51Z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0x0101002A5E382B78C3D04E9E350082AB797952</vt:lpwstr>
  </property>
  <property fmtid="{D5CDD505-2E9C-101B-9397-08002B2CF9AE}" pid="3" name="TaxKeyword">
    <vt:lpwstr/>
  </property>
  <property fmtid="{D5CDD505-2E9C-101B-9397-08002B2CF9AE}" pid="4" name="TaxCatchAll">
    <vt:lpwstr/>
  </property>
  <property fmtid="{D5CDD505-2E9C-101B-9397-08002B2CF9AE}" pid="5" name="TaxKeywordTaxHTField">
    <vt:lpwstr/>
  </property>
  <property fmtid="{D5CDD505-2E9C-101B-9397-08002B2CF9AE}" pid="6" name="PublishingExpirationDate">
    <vt:lpwstr/>
  </property>
  <property fmtid="{D5CDD505-2E9C-101B-9397-08002B2CF9AE}" pid="7" name="PublishingStartDate">
    <vt:lpwstr/>
  </property>
</Properties>
</file>